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73" r:id="rId3"/>
    <p:sldId id="257" r:id="rId4"/>
    <p:sldId id="280" r:id="rId5"/>
    <p:sldId id="275" r:id="rId6"/>
    <p:sldId id="276" r:id="rId7"/>
    <p:sldId id="277" r:id="rId8"/>
    <p:sldId id="278" r:id="rId9"/>
    <p:sldId id="279" r:id="rId10"/>
    <p:sldId id="272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96" autoAdjust="0"/>
  </p:normalViewPr>
  <p:slideViewPr>
    <p:cSldViewPr snapToGrid="0" snapToObjects="1"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36A9-C8C0-41D7-9ADC-19E7A7095D4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AB81-BB67-473B-BE4D-585BF5F2A9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 cstate="print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 cstate="print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08846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404128"/>
            <a:ext cx="8308975" cy="3844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selemente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 cstate="print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 cstate="print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 cstate="print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6411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188663"/>
            <a:ext cx="8308975" cy="405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E74D7C-0CF7-8042-A825-908937C42C7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6 </a:t>
            </a:r>
            <a:r>
              <a:rPr lang="en-US" dirty="0" err="1" smtClean="0"/>
              <a:t>september</a:t>
            </a:r>
            <a:r>
              <a:rPr lang="en-US" dirty="0" smtClean="0"/>
              <a:t> 2012</a:t>
            </a:r>
            <a:endParaRPr lang="en-US" dirty="0"/>
          </a:p>
        </p:txBody>
      </p:sp>
      <p:pic>
        <p:nvPicPr>
          <p:cNvPr id="11" name="Afbeelding 10" descr="C:\Users\Dhr van Schie\AppData\Local\Microsoft\Windows\Temporary Internet Files\Content.Word\Logo NOV Noordwijk_FC.JPG"/>
          <p:cNvPicPr/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42" y="420098"/>
            <a:ext cx="1698163" cy="69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nl/url?sa=i&amp;rct=j&amp;q=&amp;esrc=s&amp;source=images&amp;cd=&amp;cad=rja&amp;uact=8&amp;ved=0CAcQjRw&amp;url=https://5voor12intienen.wordpress.com/2012/08/02/5-voor-12-in-tienen/&amp;ei=q2VMVfOiL8voUpqygPAI&amp;bvm=bv.92765956,d.d24&amp;psig=AFQjCNEOQ7_LEYGmm_Ha5MlZUj1qUTW9RA&amp;ust=143115651386590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hyperlink" Target="http://www.google.nl/url?sa=i&amp;rct=j&amp;q=&amp;esrc=s&amp;source=images&amp;cd=&amp;cad=rja&amp;uact=8&amp;ved=0CAcQjRw&amp;url=http://www.animaatjes.nl/plaatjes/actie/actie--668298/&amp;ei=925MVZCCH4PeU528gYgJ&amp;bvm=bv.92765956,d.d24&amp;psig=AFQjCNFtwrJrjv4t100V3Wa2Y95Mepi1og&amp;ust=143115880226749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nl/url?sa=i&amp;rct=j&amp;q=&amp;esrc=s&amp;source=images&amp;cd=&amp;cad=rja&amp;uact=8&amp;ved=0CAcQjRw&amp;url=http://www.animaatjes.nl/plaatjes/actie/actie--668298/&amp;ei=925MVZCCH4PeU528gYgJ&amp;bvm=bv.92765956,d.d24&amp;psig=AFQjCNFtwrJrjv4t100V3Wa2Y95Mepi1og&amp;ust=1431158802267492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 descr="image00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6"/>
          <a:stretch/>
        </p:blipFill>
        <p:spPr bwMode="auto">
          <a:xfrm>
            <a:off x="1682496" y="1458651"/>
            <a:ext cx="5632704" cy="439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0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Hollandse Kust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altLang="nl-NL" dirty="0" smtClean="0"/>
              <a:t>Ontwikkelde materialen</a:t>
            </a:r>
          </a:p>
          <a:p>
            <a:pPr lvl="1"/>
            <a:r>
              <a:rPr lang="nl-NL" altLang="nl-NL" dirty="0" smtClean="0"/>
              <a:t>Beeldmateriaal</a:t>
            </a:r>
          </a:p>
          <a:p>
            <a:pPr lvl="1"/>
            <a:r>
              <a:rPr lang="nl-NL" altLang="nl-NL" dirty="0" err="1" smtClean="0"/>
              <a:t>Facebook</a:t>
            </a:r>
            <a:r>
              <a:rPr lang="nl-NL" altLang="nl-NL" dirty="0" smtClean="0"/>
              <a:t>/petitie</a:t>
            </a:r>
          </a:p>
          <a:p>
            <a:pPr lvl="1"/>
            <a:endParaRPr lang="nl-NL" altLang="nl-NL" dirty="0" smtClean="0"/>
          </a:p>
          <a:p>
            <a:pPr marL="228600" lvl="1" indent="0">
              <a:buNone/>
            </a:pPr>
            <a:r>
              <a:rPr lang="nl-NL" altLang="nl-NL" dirty="0" smtClean="0"/>
              <a:t>Verdere </a:t>
            </a:r>
            <a:r>
              <a:rPr lang="nl-NL" altLang="nl-NL" dirty="0" err="1" smtClean="0"/>
              <a:t>financiele</a:t>
            </a:r>
            <a:r>
              <a:rPr lang="nl-NL" altLang="nl-NL" dirty="0" smtClean="0"/>
              <a:t> ondersteuning noodzakelijk</a:t>
            </a:r>
          </a:p>
          <a:p>
            <a:pPr marL="228600" lvl="1" indent="0">
              <a:buNone/>
            </a:pPr>
            <a:endParaRPr lang="nl-NL" altLang="nl-NL" dirty="0" smtClean="0"/>
          </a:p>
          <a:p>
            <a:pPr marL="228600" lvl="1" indent="0">
              <a:buNone/>
            </a:pPr>
            <a:r>
              <a:rPr lang="nl-NL" altLang="nl-NL" dirty="0" err="1" smtClean="0"/>
              <a:t>Ideeen</a:t>
            </a:r>
            <a:r>
              <a:rPr lang="nl-NL" altLang="nl-NL" dirty="0" smtClean="0"/>
              <a:t> </a:t>
            </a:r>
          </a:p>
          <a:p>
            <a:pPr lvl="1"/>
            <a:r>
              <a:rPr lang="nl-NL" altLang="nl-NL" dirty="0" err="1" smtClean="0"/>
              <a:t>Social</a:t>
            </a:r>
            <a:r>
              <a:rPr lang="nl-NL" altLang="nl-NL" dirty="0" smtClean="0"/>
              <a:t> media</a:t>
            </a:r>
          </a:p>
          <a:p>
            <a:pPr lvl="1"/>
            <a:r>
              <a:rPr lang="nl-NL" altLang="nl-NL" dirty="0" smtClean="0"/>
              <a:t>Landelijke aanpak</a:t>
            </a:r>
          </a:p>
          <a:p>
            <a:pPr lvl="1"/>
            <a:endParaRPr lang="nl-NL" altLang="nl-NL" dirty="0"/>
          </a:p>
          <a:p>
            <a:pPr marL="228600" lvl="1" indent="0">
              <a:buNone/>
            </a:pPr>
            <a:r>
              <a:rPr lang="nl-NL" altLang="nl-NL" dirty="0" smtClean="0"/>
              <a:t>		</a:t>
            </a:r>
          </a:p>
        </p:txBody>
      </p:sp>
      <p:sp>
        <p:nvSpPr>
          <p:cNvPr id="3076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NL" alt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8"/>
          <a:stretch/>
        </p:blipFill>
        <p:spPr bwMode="auto">
          <a:xfrm>
            <a:off x="4721542" y="1586865"/>
            <a:ext cx="3724275" cy="409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Hollandse Kust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400" dirty="0" smtClean="0"/>
              <a:t>We kunnen het niet alleen</a:t>
            </a:r>
          </a:p>
          <a:p>
            <a:pPr marL="0" indent="0">
              <a:buNone/>
            </a:pPr>
            <a:endParaRPr lang="nl-NL" altLang="nl-NL" sz="2400" dirty="0"/>
          </a:p>
          <a:p>
            <a:pPr marL="0" indent="0">
              <a:buNone/>
            </a:pPr>
            <a:r>
              <a:rPr lang="nl-NL" altLang="nl-NL" sz="2400" dirty="0" smtClean="0"/>
              <a:t>	Help ons!!</a:t>
            </a:r>
          </a:p>
        </p:txBody>
      </p:sp>
      <p:sp>
        <p:nvSpPr>
          <p:cNvPr id="3076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alt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 bwMode="auto">
          <a:xfrm>
            <a:off x="4721542" y="1586865"/>
            <a:ext cx="3724275" cy="415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15925" y="1191491"/>
            <a:ext cx="8308975" cy="1464196"/>
          </a:xfrm>
        </p:spPr>
        <p:txBody>
          <a:bodyPr/>
          <a:lstStyle/>
          <a:p>
            <a:r>
              <a:rPr lang="nl-NL" altLang="nl-NL" dirty="0" smtClean="0"/>
              <a:t>Opschalen</a:t>
            </a:r>
            <a:br>
              <a:rPr lang="nl-NL" altLang="nl-NL" dirty="0" smtClean="0"/>
            </a:br>
            <a:r>
              <a:rPr lang="nl-NL" altLang="nl-NL" dirty="0" smtClean="0"/>
              <a:t>Wassenaar – Katwijk – Zandvoort - NH</a:t>
            </a:r>
            <a:endParaRPr lang="nl-NL" altLang="nl-NL" dirty="0" smtClean="0"/>
          </a:p>
        </p:txBody>
      </p:sp>
      <p:sp>
        <p:nvSpPr>
          <p:cNvPr id="307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4801" y="2770187"/>
            <a:ext cx="2330822" cy="3686031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altLang="nl-NL" sz="2400" dirty="0" smtClean="0"/>
              <a:t>Media</a:t>
            </a:r>
          </a:p>
          <a:p>
            <a:r>
              <a:rPr lang="nl-NL" altLang="nl-NL" sz="2100" dirty="0" smtClean="0"/>
              <a:t>Beeldmateriaal</a:t>
            </a:r>
          </a:p>
          <a:p>
            <a:r>
              <a:rPr lang="nl-NL" altLang="nl-NL" sz="2100" dirty="0" err="1" smtClean="0"/>
              <a:t>Facebook</a:t>
            </a:r>
            <a:r>
              <a:rPr lang="nl-NL" altLang="nl-NL" sz="2100" dirty="0" smtClean="0"/>
              <a:t> – </a:t>
            </a:r>
            <a:r>
              <a:rPr lang="nl-NL" altLang="nl-NL" sz="2100" dirty="0" err="1" smtClean="0"/>
              <a:t>viral</a:t>
            </a:r>
            <a:r>
              <a:rPr lang="nl-NL" altLang="nl-NL" sz="2100" dirty="0" smtClean="0"/>
              <a:t> campagne - Petitie</a:t>
            </a:r>
          </a:p>
          <a:p>
            <a:r>
              <a:rPr lang="nl-NL" altLang="nl-NL" sz="2100" dirty="0" smtClean="0"/>
              <a:t>Artiesten</a:t>
            </a:r>
          </a:p>
          <a:p>
            <a:r>
              <a:rPr lang="nl-NL" altLang="nl-NL" sz="2100" dirty="0" smtClean="0"/>
              <a:t>Persberichten</a:t>
            </a:r>
          </a:p>
          <a:p>
            <a:r>
              <a:rPr lang="nl-NL" altLang="nl-NL" sz="2100" dirty="0" smtClean="0"/>
              <a:t>Protest demonstraties</a:t>
            </a:r>
          </a:p>
          <a:p>
            <a:r>
              <a:rPr lang="nl-NL" altLang="nl-NL" sz="2100" dirty="0" smtClean="0"/>
              <a:t>PR Bureau</a:t>
            </a:r>
            <a:r>
              <a:rPr lang="nl-NL" altLang="nl-NL" sz="2400" dirty="0" smtClean="0"/>
              <a:t>	</a:t>
            </a:r>
          </a:p>
        </p:txBody>
      </p:sp>
      <p:sp>
        <p:nvSpPr>
          <p:cNvPr id="3076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nl-NL" alt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 bwMode="auto">
          <a:xfrm>
            <a:off x="3676072" y="210977"/>
            <a:ext cx="1758690" cy="196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35622" y="2770185"/>
            <a:ext cx="2220189" cy="3686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altLang="nl-NL" sz="2400" dirty="0" smtClean="0"/>
              <a:t>Belangenclubs</a:t>
            </a:r>
          </a:p>
          <a:p>
            <a:r>
              <a:rPr lang="nl-NL" altLang="nl-NL" sz="1900" dirty="0" smtClean="0"/>
              <a:t>VNO/NCW</a:t>
            </a:r>
          </a:p>
          <a:p>
            <a:r>
              <a:rPr lang="nl-NL" altLang="nl-NL" sz="1900" dirty="0" smtClean="0"/>
              <a:t>NBTC</a:t>
            </a:r>
          </a:p>
          <a:p>
            <a:r>
              <a:rPr lang="nl-NL" altLang="nl-NL" sz="1900" dirty="0" smtClean="0"/>
              <a:t>Amsterdam Marketing</a:t>
            </a:r>
          </a:p>
          <a:p>
            <a:r>
              <a:rPr lang="nl-NL" altLang="nl-NL" sz="1900" dirty="0" smtClean="0"/>
              <a:t>Koninklijke Horeca</a:t>
            </a:r>
          </a:p>
          <a:p>
            <a:r>
              <a:rPr lang="nl-NL" altLang="nl-NL" sz="1900" dirty="0" smtClean="0"/>
              <a:t>ANWB</a:t>
            </a:r>
          </a:p>
          <a:p>
            <a:pPr marL="0" indent="0">
              <a:buFont typeface="Wingdings" pitchFamily="2" charset="2"/>
              <a:buNone/>
            </a:pPr>
            <a:r>
              <a:rPr lang="nl-NL" altLang="nl-NL" sz="2400" dirty="0" smtClean="0"/>
              <a:t>	</a:t>
            </a:r>
            <a:endParaRPr lang="nl-NL" altLang="nl-NL" sz="2400" dirty="0" smtClean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855811" y="2770186"/>
            <a:ext cx="2067859" cy="36860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altLang="nl-NL" sz="2400" dirty="0" smtClean="0"/>
              <a:t>Politiek</a:t>
            </a:r>
          </a:p>
          <a:p>
            <a:r>
              <a:rPr lang="nl-NL" altLang="nl-NL" dirty="0" smtClean="0"/>
              <a:t>2</a:t>
            </a:r>
            <a:r>
              <a:rPr lang="nl-NL" altLang="nl-NL" baseline="30000" dirty="0" smtClean="0"/>
              <a:t>e</a:t>
            </a:r>
            <a:r>
              <a:rPr lang="nl-NL" altLang="nl-NL" dirty="0" smtClean="0"/>
              <a:t> kamer</a:t>
            </a:r>
          </a:p>
          <a:p>
            <a:r>
              <a:rPr lang="nl-NL" altLang="nl-NL" dirty="0" smtClean="0"/>
              <a:t>Provincie</a:t>
            </a:r>
          </a:p>
          <a:p>
            <a:r>
              <a:rPr lang="nl-NL" altLang="nl-NL" dirty="0" smtClean="0"/>
              <a:t>Politieke partijen</a:t>
            </a:r>
          </a:p>
          <a:p>
            <a:pPr marL="0" indent="0">
              <a:buFont typeface="Wingdings" pitchFamily="2" charset="2"/>
              <a:buNone/>
            </a:pPr>
            <a:r>
              <a:rPr lang="nl-NL" altLang="nl-NL" sz="2400" dirty="0" smtClean="0"/>
              <a:t>	</a:t>
            </a:r>
            <a:endParaRPr lang="nl-NL" altLang="nl-NL" sz="2400" dirty="0" smtClean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923670" y="2770187"/>
            <a:ext cx="1998658" cy="36860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altLang="nl-NL" sz="2400" dirty="0" smtClean="0"/>
              <a:t>Juridisch</a:t>
            </a:r>
          </a:p>
          <a:p>
            <a:r>
              <a:rPr lang="nl-NL" altLang="nl-NL" dirty="0" smtClean="0"/>
              <a:t>Zienswijze</a:t>
            </a:r>
          </a:p>
          <a:p>
            <a:r>
              <a:rPr lang="nl-NL" altLang="nl-NL" dirty="0" smtClean="0"/>
              <a:t>Mogelijkheden?</a:t>
            </a:r>
          </a:p>
          <a:p>
            <a:pPr marL="0" indent="0">
              <a:buFont typeface="Wingdings" pitchFamily="2" charset="2"/>
              <a:buNone/>
            </a:pPr>
            <a:r>
              <a:rPr lang="nl-NL" altLang="nl-NL" sz="2400" dirty="0" smtClean="0"/>
              <a:t>	</a:t>
            </a:r>
            <a:endParaRPr lang="nl-NL" alt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7885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Hollandse Kust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8" y="2536336"/>
            <a:ext cx="8745170" cy="39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NOV Soos 8 mei 2015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nl-NL" b="1" dirty="0" smtClean="0"/>
              <a:t>Mededelingen</a:t>
            </a:r>
          </a:p>
          <a:p>
            <a:pPr lvl="2">
              <a:buClrTx/>
              <a:buSzPct val="100000"/>
            </a:pPr>
            <a:r>
              <a:rPr lang="nl-NL" dirty="0" smtClean="0"/>
              <a:t>NOV Connect Bollenstreek </a:t>
            </a:r>
            <a:r>
              <a:rPr lang="nl-NL" dirty="0" err="1" smtClean="0"/>
              <a:t>Into</a:t>
            </a:r>
            <a:r>
              <a:rPr lang="nl-NL" dirty="0" smtClean="0"/>
              <a:t> Business </a:t>
            </a:r>
            <a:r>
              <a:rPr lang="nl-NL" dirty="0" err="1" smtClean="0"/>
              <a:t>Voetgolf</a:t>
            </a:r>
            <a:r>
              <a:rPr lang="nl-NL" dirty="0" smtClean="0"/>
              <a:t> 19 mei</a:t>
            </a:r>
          </a:p>
          <a:p>
            <a:pPr lvl="2">
              <a:buClrTx/>
              <a:buSzPct val="100000"/>
            </a:pPr>
            <a:r>
              <a:rPr lang="nl-NL" dirty="0" smtClean="0"/>
              <a:t>Haringparty 10 juni?</a:t>
            </a:r>
          </a:p>
          <a:p>
            <a:pPr lvl="2">
              <a:buClrTx/>
              <a:buSzPct val="100000"/>
            </a:pPr>
            <a:r>
              <a:rPr lang="nl-NL" dirty="0" smtClean="0"/>
              <a:t>A.L.V. 15  Juni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nl-NL" b="1" dirty="0"/>
              <a:t>STUURGROEP MARITIEME </a:t>
            </a:r>
            <a:r>
              <a:rPr lang="nl-NL" b="1" dirty="0" smtClean="0"/>
              <a:t>WINDMOLENPARKEN</a:t>
            </a:r>
          </a:p>
          <a:p>
            <a:pPr lvl="2">
              <a:buClrTx/>
              <a:buSzPct val="100000"/>
            </a:pPr>
            <a:r>
              <a:rPr lang="nl-NL" dirty="0" smtClean="0"/>
              <a:t>op uitnodiging N.O.V.-bestuur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nl-NL" b="1" dirty="0" smtClean="0"/>
              <a:t>Presentatie Campagneplan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5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Hollandse Kust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8" y="2536336"/>
            <a:ext cx="8745170" cy="39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Hollandse Kust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512" y="2670048"/>
            <a:ext cx="3865533" cy="3456115"/>
          </a:xfrm>
        </p:spPr>
        <p:txBody>
          <a:bodyPr/>
          <a:lstStyle/>
          <a:p>
            <a:r>
              <a:rPr lang="nl-NL" altLang="nl-NL" dirty="0" smtClean="0"/>
              <a:t>Status van de Plannen</a:t>
            </a:r>
          </a:p>
          <a:p>
            <a:pPr lvl="1"/>
            <a:r>
              <a:rPr lang="nl-NL" altLang="nl-NL" dirty="0" smtClean="0"/>
              <a:t>Voorbereidende fase</a:t>
            </a:r>
          </a:p>
          <a:p>
            <a:pPr lvl="1"/>
            <a:r>
              <a:rPr lang="nl-NL" altLang="nl-NL" dirty="0"/>
              <a:t>Noodzakelijke keuze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Keuze kan nog veranderen</a:t>
            </a:r>
          </a:p>
          <a:p>
            <a:pPr lvl="1"/>
            <a:r>
              <a:rPr lang="nl-NL" altLang="nl-NL" dirty="0" smtClean="0"/>
              <a:t>Inloopbijeenkomst 19 </a:t>
            </a:r>
            <a:r>
              <a:rPr lang="nl-NL" altLang="nl-NL" dirty="0"/>
              <a:t>mei 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Zienswijze indienen voor 4 juni</a:t>
            </a:r>
          </a:p>
          <a:p>
            <a:pPr lvl="1"/>
            <a:r>
              <a:rPr lang="nl-NL" altLang="nl-NL" dirty="0" smtClean="0"/>
              <a:t>Energieconvenant blokkeert inzet lobbyclubs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45" y="1700808"/>
            <a:ext cx="49339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6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98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Hollandse Kust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altLang="nl-NL" dirty="0" smtClean="0"/>
              <a:t>Wat </a:t>
            </a:r>
            <a:r>
              <a:rPr lang="nl-NL" altLang="nl-NL" dirty="0"/>
              <a:t>m</a:t>
            </a:r>
            <a:r>
              <a:rPr lang="nl-NL" altLang="nl-NL" dirty="0" smtClean="0"/>
              <a:t>oeten we doen?</a:t>
            </a:r>
          </a:p>
          <a:p>
            <a:pPr lvl="1"/>
            <a:r>
              <a:rPr lang="nl-NL" altLang="nl-NL" dirty="0" smtClean="0"/>
              <a:t>Gemeenschap spiegel voorhouden</a:t>
            </a:r>
          </a:p>
          <a:p>
            <a:pPr lvl="1"/>
            <a:r>
              <a:rPr lang="nl-NL" altLang="nl-NL" dirty="0" smtClean="0"/>
              <a:t>Media mobiliseren</a:t>
            </a:r>
          </a:p>
          <a:p>
            <a:pPr lvl="1"/>
            <a:r>
              <a:rPr lang="nl-NL" altLang="nl-NL" dirty="0" smtClean="0"/>
              <a:t>Politiek beïnvloeden</a:t>
            </a:r>
          </a:p>
          <a:p>
            <a:pPr lvl="1"/>
            <a:r>
              <a:rPr lang="nl-NL" altLang="nl-NL" dirty="0" smtClean="0"/>
              <a:t>Zienswijze indienen</a:t>
            </a:r>
          </a:p>
          <a:p>
            <a:pPr lvl="1"/>
            <a:r>
              <a:rPr lang="nl-NL" altLang="nl-NL" dirty="0" smtClean="0"/>
              <a:t>Petitie organiseren</a:t>
            </a:r>
          </a:p>
          <a:p>
            <a:pPr lvl="1"/>
            <a:r>
              <a:rPr lang="nl-NL" altLang="nl-NL" dirty="0" smtClean="0"/>
              <a:t>Burgerinitiatief	</a:t>
            </a:r>
          </a:p>
          <a:p>
            <a:pPr lvl="1"/>
            <a:r>
              <a:rPr lang="nl-NL" altLang="nl-NL" dirty="0" smtClean="0"/>
              <a:t>Samenwerken met buurgemeenten</a:t>
            </a:r>
          </a:p>
          <a:p>
            <a:pPr lvl="1"/>
            <a:r>
              <a:rPr lang="nl-NL" altLang="nl-NL" dirty="0" smtClean="0"/>
              <a:t>Juridische stappen nemen	</a:t>
            </a:r>
          </a:p>
        </p:txBody>
      </p:sp>
      <p:pic>
        <p:nvPicPr>
          <p:cNvPr id="3078" name="Picture 6" descr="https://5voor12intienen.files.wordpress.com/2012/08/5voor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36" y="1700808"/>
            <a:ext cx="4729098" cy="442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nimaatjes.nl/plaatjes/a/actie/animaatjes-actie-551088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13"/>
            <a:ext cx="1676794" cy="16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Hollandse Kust</a:t>
            </a:r>
          </a:p>
        </p:txBody>
      </p:sp>
      <p:sp>
        <p:nvSpPr>
          <p:cNvPr id="3076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altLang="nl-NL" dirty="0" smtClean="0"/>
              <a:t>Waarom doen we het?</a:t>
            </a:r>
          </a:p>
          <a:p>
            <a:pPr lvl="1"/>
            <a:r>
              <a:rPr lang="nl-NL" altLang="nl-NL" dirty="0" smtClean="0"/>
              <a:t>Om minister Kamp een keuze te laten maken voor het snelst te realiseren alternatief</a:t>
            </a:r>
          </a:p>
          <a:p>
            <a:pPr lvl="1"/>
            <a:r>
              <a:rPr lang="nl-NL" altLang="nl-NL" dirty="0" smtClean="0"/>
              <a:t>Behoud van onze welvaart en welzijn</a:t>
            </a:r>
          </a:p>
          <a:p>
            <a:pPr lvl="1"/>
            <a:r>
              <a:rPr lang="nl-NL" altLang="nl-NL" dirty="0" smtClean="0"/>
              <a:t>Beste oplossing = IJmuiden Ver</a:t>
            </a:r>
          </a:p>
          <a:p>
            <a:pPr lvl="1"/>
            <a:endParaRPr lang="nl-NL" altLang="nl-NL" dirty="0" smtClean="0"/>
          </a:p>
        </p:txBody>
      </p:sp>
      <p:pic>
        <p:nvPicPr>
          <p:cNvPr id="4" name="Picture 2" descr="http://www.animaatjes.nl/plaatjes/a/actie/animaatjes-actie-55108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59" y="2925709"/>
            <a:ext cx="2621649" cy="262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Hollandse Kust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altLang="nl-NL" dirty="0"/>
              <a:t>Wie gaat het doen?</a:t>
            </a:r>
          </a:p>
          <a:p>
            <a:pPr lvl="1"/>
            <a:r>
              <a:rPr lang="nl-NL" altLang="nl-NL" dirty="0"/>
              <a:t>Gemeente/Stuurgroep</a:t>
            </a:r>
          </a:p>
          <a:p>
            <a:pPr lvl="1"/>
            <a:r>
              <a:rPr lang="nl-NL" altLang="nl-NL" dirty="0"/>
              <a:t>Bedrijfsleven</a:t>
            </a:r>
          </a:p>
          <a:p>
            <a:pPr lvl="1"/>
            <a:r>
              <a:rPr lang="nl-NL" altLang="nl-NL" dirty="0"/>
              <a:t>Bevolking</a:t>
            </a:r>
          </a:p>
          <a:p>
            <a:pPr marL="228600" lvl="1" indent="0">
              <a:buNone/>
            </a:pPr>
            <a:r>
              <a:rPr lang="nl-NL" altLang="nl-NL" dirty="0" smtClean="0"/>
              <a:t>	</a:t>
            </a:r>
          </a:p>
        </p:txBody>
      </p:sp>
      <p:sp>
        <p:nvSpPr>
          <p:cNvPr id="3076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altLang="nl-NL" dirty="0" smtClean="0"/>
              <a:t>Campagneteam (i.o.)</a:t>
            </a:r>
          </a:p>
          <a:p>
            <a:pPr lvl="1"/>
            <a:r>
              <a:rPr lang="nl-NL" altLang="nl-NL" dirty="0" smtClean="0"/>
              <a:t>Nico </a:t>
            </a:r>
            <a:r>
              <a:rPr lang="nl-NL" altLang="nl-NL" dirty="0" err="1"/>
              <a:t>O</a:t>
            </a:r>
            <a:r>
              <a:rPr lang="nl-NL" altLang="nl-NL" dirty="0" err="1" smtClean="0"/>
              <a:t>ostdam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Hans Stol</a:t>
            </a:r>
          </a:p>
          <a:p>
            <a:pPr lvl="1"/>
            <a:r>
              <a:rPr lang="nl-NL" altLang="nl-NL" dirty="0" smtClean="0"/>
              <a:t>Danielle Brink</a:t>
            </a:r>
          </a:p>
          <a:p>
            <a:pPr lvl="1"/>
            <a:r>
              <a:rPr lang="nl-NL" altLang="nl-NL" dirty="0" smtClean="0"/>
              <a:t>Michiel van den Berg</a:t>
            </a:r>
          </a:p>
          <a:p>
            <a:pPr lvl="1"/>
            <a:r>
              <a:rPr lang="nl-NL" altLang="nl-NL" dirty="0" smtClean="0"/>
              <a:t>Rens van Abswoude</a:t>
            </a:r>
          </a:p>
          <a:p>
            <a:pPr lvl="1"/>
            <a:endParaRPr lang="nl-NL" altLang="nl-NL" dirty="0" smtClean="0"/>
          </a:p>
          <a:p>
            <a:pPr marL="228600" lvl="1" indent="0">
              <a:buNone/>
            </a:pPr>
            <a:r>
              <a:rPr lang="nl-NL" altLang="nl-NL" sz="2000" dirty="0" smtClean="0"/>
              <a:t>Opschalen met Katwijk/Zandvoort/Wassenaar</a:t>
            </a:r>
          </a:p>
        </p:txBody>
      </p:sp>
      <p:sp>
        <p:nvSpPr>
          <p:cNvPr id="2" name="Rechteraccolade 1"/>
          <p:cNvSpPr/>
          <p:nvPr/>
        </p:nvSpPr>
        <p:spPr>
          <a:xfrm>
            <a:off x="2609088" y="3608832"/>
            <a:ext cx="402336" cy="4998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3157728" y="3048000"/>
            <a:ext cx="1609344" cy="810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785</TotalTime>
  <Words>198</Words>
  <Application>Microsoft Office PowerPoint</Application>
  <PresentationFormat>Diavoorstelling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Expo</vt:lpstr>
      <vt:lpstr>PowerPoint-presentatie</vt:lpstr>
      <vt:lpstr>Hollandse Kust</vt:lpstr>
      <vt:lpstr>NOV Soos 8 mei 2015</vt:lpstr>
      <vt:lpstr>Hollandse Kust</vt:lpstr>
      <vt:lpstr>Hollandse Kust</vt:lpstr>
      <vt:lpstr>PowerPoint-presentatie</vt:lpstr>
      <vt:lpstr>Hollandse Kust</vt:lpstr>
      <vt:lpstr>Hollandse Kust</vt:lpstr>
      <vt:lpstr>Hollandse Kust</vt:lpstr>
      <vt:lpstr>Hollandse Kust</vt:lpstr>
      <vt:lpstr>Hollandse Kust</vt:lpstr>
      <vt:lpstr>Opschalen Wassenaar – Katwijk – Zandvoort - NH</vt:lpstr>
    </vt:vector>
  </TitlesOfParts>
  <Company>CJ van Wijk Holding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Resultaten NOV enquête bestuurlijke toekomst Bollenstreek</dc:title>
  <dc:creator>Cees J. Van Wijk</dc:creator>
  <cp:lastModifiedBy>Rens van Abswoude</cp:lastModifiedBy>
  <cp:revision>70</cp:revision>
  <dcterms:created xsi:type="dcterms:W3CDTF">2012-08-31T19:47:54Z</dcterms:created>
  <dcterms:modified xsi:type="dcterms:W3CDTF">2015-05-10T18:16:27Z</dcterms:modified>
</cp:coreProperties>
</file>